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265" r:id="rId2"/>
    <p:sldId id="320" r:id="rId3"/>
    <p:sldId id="310" r:id="rId4"/>
    <p:sldId id="311" r:id="rId5"/>
    <p:sldId id="313" r:id="rId6"/>
    <p:sldId id="312" r:id="rId7"/>
    <p:sldId id="321" r:id="rId8"/>
    <p:sldId id="322" r:id="rId9"/>
    <p:sldId id="323" r:id="rId10"/>
    <p:sldId id="324" r:id="rId11"/>
    <p:sldId id="325" r:id="rId12"/>
    <p:sldId id="256" r:id="rId13"/>
    <p:sldId id="316" r:id="rId14"/>
    <p:sldId id="317" r:id="rId15"/>
    <p:sldId id="326" r:id="rId16"/>
    <p:sldId id="327" r:id="rId17"/>
    <p:sldId id="328" r:id="rId18"/>
    <p:sldId id="329" r:id="rId19"/>
    <p:sldId id="330" r:id="rId20"/>
    <p:sldId id="257" r:id="rId21"/>
    <p:sldId id="258" r:id="rId22"/>
    <p:sldId id="259" r:id="rId23"/>
    <p:sldId id="260" r:id="rId24"/>
    <p:sldId id="262" r:id="rId25"/>
    <p:sldId id="264" r:id="rId26"/>
    <p:sldId id="331" r:id="rId27"/>
  </p:sldIdLst>
  <p:sldSz cx="12188825" cy="6858000"/>
  <p:notesSz cx="6858000" cy="9144000"/>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66" d="100"/>
          <a:sy n="66" d="100"/>
        </p:scale>
        <p:origin x="672" y="32"/>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9/20/2025</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9/20/2025</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9/20/2025</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9/20/2025</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9/20/2025</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9/20/2025</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9/20/2025</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9/20/2025</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9/20/2025</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9/20/2025</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9/20/2025</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9/20/2025</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9/20/2025</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7ED9302-A724-853D-B15A-CC60DEEA1C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748" y="154293"/>
            <a:ext cx="2620414" cy="1671464"/>
          </a:xfrm>
          <a:prstGeom prst="rect">
            <a:avLst/>
          </a:prstGeom>
          <a:ln w="228600" cap="sq" cmpd="thickThin">
            <a:noFill/>
            <a:prstDash val="solid"/>
            <a:miter lim="800000"/>
          </a:ln>
          <a:effectLst>
            <a:innerShdw blurRad="76200">
              <a:srgbClr val="000000"/>
            </a:innerShdw>
          </a:effectLst>
        </p:spPr>
      </p:pic>
      <p:sp>
        <p:nvSpPr>
          <p:cNvPr id="8" name="TextBox 7">
            <a:extLst>
              <a:ext uri="{FF2B5EF4-FFF2-40B4-BE49-F238E27FC236}">
                <a16:creationId xmlns:a16="http://schemas.microsoft.com/office/drawing/2014/main" id="{EF35A379-3391-5A4B-497D-3E2F112D53CA}"/>
              </a:ext>
            </a:extLst>
          </p:cNvPr>
          <p:cNvSpPr txBox="1"/>
          <p:nvPr/>
        </p:nvSpPr>
        <p:spPr>
          <a:xfrm>
            <a:off x="3070076" y="260648"/>
            <a:ext cx="6480720" cy="830997"/>
          </a:xfrm>
          <a:prstGeom prst="rect">
            <a:avLst/>
          </a:prstGeom>
          <a:noFill/>
        </p:spPr>
        <p:txBody>
          <a:bodyPr wrap="square" rtlCol="0">
            <a:spAutoFit/>
          </a:bodyPr>
          <a:lstStyle/>
          <a:p>
            <a:pPr algn="ctr"/>
            <a:r>
              <a:rPr lang="en-IN" sz="4800" b="1" dirty="0">
                <a:latin typeface="Algerian" panose="04020705040A02060702" pitchFamily="82" charset="0"/>
              </a:rPr>
              <a:t>CROWDFUNDING</a:t>
            </a:r>
          </a:p>
        </p:txBody>
      </p:sp>
      <p:sp>
        <p:nvSpPr>
          <p:cNvPr id="9" name="TextBox 8">
            <a:extLst>
              <a:ext uri="{FF2B5EF4-FFF2-40B4-BE49-F238E27FC236}">
                <a16:creationId xmlns:a16="http://schemas.microsoft.com/office/drawing/2014/main" id="{E20C64E9-8C16-9120-5EFB-1142B7CAD9EC}"/>
              </a:ext>
            </a:extLst>
          </p:cNvPr>
          <p:cNvSpPr txBox="1"/>
          <p:nvPr/>
        </p:nvSpPr>
        <p:spPr>
          <a:xfrm>
            <a:off x="1053852" y="2420888"/>
            <a:ext cx="2232248" cy="584775"/>
          </a:xfrm>
          <a:prstGeom prst="rect">
            <a:avLst/>
          </a:prstGeom>
          <a:noFill/>
        </p:spPr>
        <p:txBody>
          <a:bodyPr wrap="square" rtlCol="0">
            <a:spAutoFit/>
          </a:bodyPr>
          <a:lstStyle/>
          <a:p>
            <a:r>
              <a:rPr lang="en-IN" sz="3200" dirty="0">
                <a:latin typeface="Algerian" panose="04020705040A02060702" pitchFamily="82" charset="0"/>
              </a:rPr>
              <a:t>GROUP 5</a:t>
            </a:r>
          </a:p>
        </p:txBody>
      </p:sp>
      <p:sp>
        <p:nvSpPr>
          <p:cNvPr id="10" name="TextBox 9">
            <a:extLst>
              <a:ext uri="{FF2B5EF4-FFF2-40B4-BE49-F238E27FC236}">
                <a16:creationId xmlns:a16="http://schemas.microsoft.com/office/drawing/2014/main" id="{30000F31-A4EA-040B-8CAA-1C8AE816CEE0}"/>
              </a:ext>
            </a:extLst>
          </p:cNvPr>
          <p:cNvSpPr txBox="1"/>
          <p:nvPr/>
        </p:nvSpPr>
        <p:spPr>
          <a:xfrm>
            <a:off x="7678588" y="2947186"/>
            <a:ext cx="4176464" cy="2862322"/>
          </a:xfrm>
          <a:prstGeom prst="rect">
            <a:avLst/>
          </a:prstGeom>
          <a:noFill/>
        </p:spPr>
        <p:txBody>
          <a:bodyPr wrap="square" rtlCol="0">
            <a:spAutoFit/>
          </a:bodyPr>
          <a:lstStyle/>
          <a:p>
            <a:pPr marL="285750" indent="-285750">
              <a:buFont typeface="Arial" panose="020B0604020202020204" pitchFamily="34" charset="0"/>
              <a:buChar char="•"/>
            </a:pPr>
            <a:r>
              <a:rPr lang="en-IN" sz="2000" dirty="0">
                <a:latin typeface="Algerian" panose="04020705040A02060702" pitchFamily="82" charset="0"/>
              </a:rPr>
              <a:t>Vinayak </a:t>
            </a:r>
            <a:r>
              <a:rPr lang="en-IN" sz="2000" dirty="0" err="1">
                <a:latin typeface="Algerian" panose="04020705040A02060702" pitchFamily="82" charset="0"/>
              </a:rPr>
              <a:t>Kalyanashetti</a:t>
            </a:r>
            <a:endParaRPr lang="en-IN" sz="2000" dirty="0">
              <a:latin typeface="Algerian" panose="04020705040A02060702" pitchFamily="82" charset="0"/>
            </a:endParaRPr>
          </a:p>
          <a:p>
            <a:pPr marL="285750" indent="-285750">
              <a:buFont typeface="Arial" panose="020B0604020202020204" pitchFamily="34" charset="0"/>
              <a:buChar char="•"/>
            </a:pPr>
            <a:r>
              <a:rPr lang="en-IN" sz="2000" dirty="0">
                <a:latin typeface="Algerian" panose="04020705040A02060702" pitchFamily="82" charset="0"/>
              </a:rPr>
              <a:t>Bhargavi</a:t>
            </a:r>
          </a:p>
          <a:p>
            <a:pPr marL="285750" indent="-285750">
              <a:buFont typeface="Arial" panose="020B0604020202020204" pitchFamily="34" charset="0"/>
              <a:buChar char="•"/>
            </a:pPr>
            <a:r>
              <a:rPr lang="en-IN" sz="2000" dirty="0">
                <a:latin typeface="Algerian" panose="04020705040A02060702" pitchFamily="82" charset="0"/>
              </a:rPr>
              <a:t>Seema Banu</a:t>
            </a:r>
          </a:p>
          <a:p>
            <a:pPr marL="285750" indent="-285750">
              <a:buFont typeface="Arial" panose="020B0604020202020204" pitchFamily="34" charset="0"/>
              <a:buChar char="•"/>
            </a:pPr>
            <a:r>
              <a:rPr lang="en-IN" sz="2000" dirty="0">
                <a:latin typeface="Algerian" panose="04020705040A02060702" pitchFamily="82" charset="0"/>
              </a:rPr>
              <a:t>M </a:t>
            </a:r>
            <a:r>
              <a:rPr lang="en-IN" sz="2000" dirty="0" err="1">
                <a:latin typeface="Algerian" panose="04020705040A02060702" pitchFamily="82" charset="0"/>
              </a:rPr>
              <a:t>suriya</a:t>
            </a:r>
            <a:endParaRPr lang="en-IN" sz="2000" dirty="0">
              <a:latin typeface="Algerian" panose="04020705040A02060702" pitchFamily="82" charset="0"/>
            </a:endParaRPr>
          </a:p>
          <a:p>
            <a:pPr marL="285750" indent="-285750">
              <a:buFont typeface="Arial" panose="020B0604020202020204" pitchFamily="34" charset="0"/>
              <a:buChar char="•"/>
            </a:pPr>
            <a:r>
              <a:rPr lang="en-IN" sz="2000" dirty="0" err="1">
                <a:latin typeface="Algerian" panose="04020705040A02060702" pitchFamily="82" charset="0"/>
              </a:rPr>
              <a:t>Vishakha</a:t>
            </a:r>
            <a:endParaRPr lang="en-IN" sz="2000" dirty="0">
              <a:latin typeface="Algerian" panose="04020705040A02060702" pitchFamily="82" charset="0"/>
            </a:endParaRPr>
          </a:p>
          <a:p>
            <a:pPr marL="285750" indent="-285750">
              <a:buFont typeface="Arial" panose="020B0604020202020204" pitchFamily="34" charset="0"/>
              <a:buChar char="•"/>
            </a:pPr>
            <a:r>
              <a:rPr lang="en-IN" sz="2000" dirty="0">
                <a:latin typeface="Algerian" panose="04020705040A02060702" pitchFamily="82" charset="0"/>
              </a:rPr>
              <a:t>Preethi</a:t>
            </a:r>
          </a:p>
          <a:p>
            <a:pPr marL="285750" indent="-285750">
              <a:buFont typeface="Arial" panose="020B0604020202020204" pitchFamily="34" charset="0"/>
              <a:buChar char="•"/>
            </a:pPr>
            <a:endParaRPr lang="en-IN" sz="2000" dirty="0">
              <a:latin typeface="Algerian" panose="04020705040A02060702" pitchFamily="82" charset="0"/>
            </a:endParaRPr>
          </a:p>
          <a:p>
            <a:pPr marL="285750" indent="-285750">
              <a:buFont typeface="Arial" panose="020B0604020202020204" pitchFamily="34" charset="0"/>
              <a:buChar char="•"/>
            </a:pPr>
            <a:endParaRPr lang="en-IN" sz="2000" dirty="0">
              <a:latin typeface="Algerian" panose="04020705040A02060702" pitchFamily="82" charset="0"/>
            </a:endParaRPr>
          </a:p>
          <a:p>
            <a:pPr marL="285750" indent="-285750">
              <a:buFont typeface="Arial" panose="020B0604020202020204" pitchFamily="34" charset="0"/>
              <a:buChar char="•"/>
            </a:pPr>
            <a:endParaRPr lang="en-IN" sz="2000" dirty="0">
              <a:latin typeface="Algerian" panose="04020705040A02060702" pitchFamily="82" charset="0"/>
            </a:endParaRPr>
          </a:p>
        </p:txBody>
      </p:sp>
      <p:pic>
        <p:nvPicPr>
          <p:cNvPr id="1026" name="Picture 2" descr="How to Launch a Crowdfunding Campaign Using WordPress (In 3 ...">
            <a:extLst>
              <a:ext uri="{FF2B5EF4-FFF2-40B4-BE49-F238E27FC236}">
                <a16:creationId xmlns:a16="http://schemas.microsoft.com/office/drawing/2014/main" id="{065716FB-2481-58D4-49F6-4CDF3996F6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1844" y="3401008"/>
            <a:ext cx="5479733" cy="2808312"/>
          </a:xfrm>
          <a:prstGeom prst="rect">
            <a:avLst/>
          </a:prstGeom>
          <a:ln w="228600" cap="sq" cmpd="thickThin">
            <a:noFill/>
            <a:prstDash val="solid"/>
            <a:miter lim="800000"/>
          </a:ln>
          <a:effectLst>
            <a:innerShdw blurRad="76200">
              <a:srgbClr val="000000"/>
            </a:inn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1C24D-C820-B6C9-A860-5999FF0B6872}"/>
              </a:ext>
            </a:extLst>
          </p:cNvPr>
          <p:cNvSpPr>
            <a:spLocks noGrp="1"/>
          </p:cNvSpPr>
          <p:nvPr>
            <p:ph type="title"/>
          </p:nvPr>
        </p:nvSpPr>
        <p:spPr>
          <a:xfrm>
            <a:off x="1522413" y="381000"/>
            <a:ext cx="9144001" cy="743744"/>
          </a:xfrm>
        </p:spPr>
        <p:txBody>
          <a:bodyPr/>
          <a:lstStyle/>
          <a:p>
            <a:r>
              <a:rPr lang="en-US" dirty="0"/>
              <a:t>Top 6 Successful Projects by Amount Raised</a:t>
            </a:r>
            <a:endParaRPr lang="en-IN" dirty="0"/>
          </a:p>
        </p:txBody>
      </p:sp>
      <p:sp>
        <p:nvSpPr>
          <p:cNvPr id="3" name="Content Placeholder 2">
            <a:extLst>
              <a:ext uri="{FF2B5EF4-FFF2-40B4-BE49-F238E27FC236}">
                <a16:creationId xmlns:a16="http://schemas.microsoft.com/office/drawing/2014/main" id="{9E557357-D18F-566E-57AC-ACA79FEE450F}"/>
              </a:ext>
            </a:extLst>
          </p:cNvPr>
          <p:cNvSpPr>
            <a:spLocks noGrp="1"/>
          </p:cNvSpPr>
          <p:nvPr>
            <p:ph idx="1"/>
          </p:nvPr>
        </p:nvSpPr>
        <p:spPr/>
        <p:txBody>
          <a:bodyPr/>
          <a:lstStyle/>
          <a:p>
            <a:endParaRPr lang="en-US" dirty="0"/>
          </a:p>
          <a:p>
            <a:endParaRPr lang="en-US" dirty="0"/>
          </a:p>
          <a:p>
            <a:endParaRPr lang="en-US" dirty="0"/>
          </a:p>
          <a:p>
            <a:endParaRPr lang="en-US" dirty="0"/>
          </a:p>
          <a:p>
            <a:r>
              <a:rPr lang="en-US" dirty="0"/>
              <a:t>This chart shows the top 6 most funded successful projects. Pebble Time and COOLEST Cooler raised the highest amounts, each contributing significantly to the total. These standout campaigns highlight how strong ideas can attract millions in backing</a:t>
            </a:r>
            <a:endParaRPr lang="en-IN" dirty="0"/>
          </a:p>
        </p:txBody>
      </p:sp>
      <p:pic>
        <p:nvPicPr>
          <p:cNvPr id="5" name="Picture 4">
            <a:extLst>
              <a:ext uri="{FF2B5EF4-FFF2-40B4-BE49-F238E27FC236}">
                <a16:creationId xmlns:a16="http://schemas.microsoft.com/office/drawing/2014/main" id="{0DAE8285-DBBB-4619-1251-3E811B3BF14E}"/>
              </a:ext>
            </a:extLst>
          </p:cNvPr>
          <p:cNvPicPr>
            <a:picLocks noChangeAspect="1"/>
          </p:cNvPicPr>
          <p:nvPr/>
        </p:nvPicPr>
        <p:blipFill>
          <a:blip r:embed="rId2"/>
          <a:stretch>
            <a:fillRect/>
          </a:stretch>
        </p:blipFill>
        <p:spPr>
          <a:xfrm>
            <a:off x="3646140" y="1556792"/>
            <a:ext cx="4032448" cy="2376264"/>
          </a:xfrm>
          <a:prstGeom prst="rect">
            <a:avLst/>
          </a:prstGeom>
        </p:spPr>
      </p:pic>
    </p:spTree>
    <p:extLst>
      <p:ext uri="{BB962C8B-B14F-4D97-AF65-F5344CB8AC3E}">
        <p14:creationId xmlns:p14="http://schemas.microsoft.com/office/powerpoint/2010/main" val="348771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3CB11-2D55-6E6A-1682-A859B989890B}"/>
              </a:ext>
            </a:extLst>
          </p:cNvPr>
          <p:cNvSpPr>
            <a:spLocks noGrp="1"/>
          </p:cNvSpPr>
          <p:nvPr>
            <p:ph type="title"/>
          </p:nvPr>
        </p:nvSpPr>
        <p:spPr>
          <a:xfrm>
            <a:off x="1522413" y="381000"/>
            <a:ext cx="9144001" cy="671736"/>
          </a:xfrm>
        </p:spPr>
        <p:txBody>
          <a:bodyPr/>
          <a:lstStyle/>
          <a:p>
            <a:pPr algn="ctr"/>
            <a:r>
              <a:rPr lang="en-IN" dirty="0"/>
              <a:t>Geographic Distribution of Projects</a:t>
            </a:r>
          </a:p>
        </p:txBody>
      </p:sp>
      <p:sp>
        <p:nvSpPr>
          <p:cNvPr id="3" name="Content Placeholder 2">
            <a:extLst>
              <a:ext uri="{FF2B5EF4-FFF2-40B4-BE49-F238E27FC236}">
                <a16:creationId xmlns:a16="http://schemas.microsoft.com/office/drawing/2014/main" id="{C539BED7-B0D0-5ED1-F73C-B0A9A267D8E1}"/>
              </a:ext>
            </a:extLst>
          </p:cNvPr>
          <p:cNvSpPr>
            <a:spLocks noGrp="1"/>
          </p:cNvSpPr>
          <p:nvPr>
            <p:ph idx="1"/>
          </p:nvPr>
        </p:nvSpPr>
        <p:spPr/>
        <p:txBody>
          <a:bodyPr/>
          <a:lstStyle/>
          <a:p>
            <a:endParaRPr lang="en-US" dirty="0"/>
          </a:p>
          <a:p>
            <a:endParaRPr lang="en-US" dirty="0"/>
          </a:p>
          <a:p>
            <a:endParaRPr lang="en-US" dirty="0"/>
          </a:p>
          <a:p>
            <a:endParaRPr lang="en-US" dirty="0"/>
          </a:p>
          <a:p>
            <a:r>
              <a:rPr lang="en-US" dirty="0"/>
              <a:t>This chart highlights the geographic spread of crowdfunding projects, showing that the United States overwhelmingly dominates with the highest number of projects. Other countries like the UK, Canada, and Australia contribute significantly, while the rest have a comparatively smaller presence.</a:t>
            </a:r>
            <a:endParaRPr lang="en-IN" dirty="0"/>
          </a:p>
        </p:txBody>
      </p:sp>
      <p:pic>
        <p:nvPicPr>
          <p:cNvPr id="5" name="Picture 4">
            <a:extLst>
              <a:ext uri="{FF2B5EF4-FFF2-40B4-BE49-F238E27FC236}">
                <a16:creationId xmlns:a16="http://schemas.microsoft.com/office/drawing/2014/main" id="{82E67C78-8C0A-BCA8-CE63-C1FF23F3E78E}"/>
              </a:ext>
            </a:extLst>
          </p:cNvPr>
          <p:cNvPicPr>
            <a:picLocks noChangeAspect="1"/>
          </p:cNvPicPr>
          <p:nvPr/>
        </p:nvPicPr>
        <p:blipFill>
          <a:blip r:embed="rId2"/>
          <a:stretch>
            <a:fillRect/>
          </a:stretch>
        </p:blipFill>
        <p:spPr>
          <a:xfrm>
            <a:off x="2998068" y="1196752"/>
            <a:ext cx="5794446" cy="2553237"/>
          </a:xfrm>
          <a:prstGeom prst="rect">
            <a:avLst/>
          </a:prstGeom>
        </p:spPr>
      </p:pic>
    </p:spTree>
    <p:extLst>
      <p:ext uri="{BB962C8B-B14F-4D97-AF65-F5344CB8AC3E}">
        <p14:creationId xmlns:p14="http://schemas.microsoft.com/office/powerpoint/2010/main" val="818833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t>Crowdfunding Dashboard: Strategic Insights</a:t>
            </a:r>
          </a:p>
        </p:txBody>
      </p:sp>
      <p:sp>
        <p:nvSpPr>
          <p:cNvPr id="3" name="Subtitle 2"/>
          <p:cNvSpPr>
            <a:spLocks noGrp="1"/>
          </p:cNvSpPr>
          <p:nvPr>
            <p:ph type="subTitle" idx="1"/>
          </p:nvPr>
        </p:nvSpPr>
        <p:spPr/>
        <p:txBody>
          <a:bodyPr/>
          <a:lstStyle/>
          <a:p>
            <a:r>
              <a:t>Based on visual analysis of multiple dashboards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7560" y="332656"/>
            <a:ext cx="9590891" cy="843880"/>
          </a:xfrm>
        </p:spPr>
        <p:txBody>
          <a:bodyPr/>
          <a:lstStyle/>
          <a:p>
            <a:r>
              <a:rPr lang="en-US" dirty="0"/>
              <a:t>Excel Dashboard</a:t>
            </a:r>
          </a:p>
        </p:txBody>
      </p:sp>
      <p:pic>
        <p:nvPicPr>
          <p:cNvPr id="7" name="Picture 6">
            <a:extLst>
              <a:ext uri="{FF2B5EF4-FFF2-40B4-BE49-F238E27FC236}">
                <a16:creationId xmlns:a16="http://schemas.microsoft.com/office/drawing/2014/main" id="{796B9DD3-4BA2-FADC-0A5D-A32B2703B5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788" y="1176536"/>
            <a:ext cx="11161240" cy="5634932"/>
          </a:xfrm>
          <a:prstGeom prst="rect">
            <a:avLst/>
          </a:prstGeom>
        </p:spPr>
      </p:pic>
    </p:spTree>
    <p:extLst>
      <p:ext uri="{BB962C8B-B14F-4D97-AF65-F5344CB8AC3E}">
        <p14:creationId xmlns:p14="http://schemas.microsoft.com/office/powerpoint/2010/main" val="259050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D62D4A-E3E0-D8F1-7DA0-2437282086DF}"/>
              </a:ext>
            </a:extLst>
          </p:cNvPr>
          <p:cNvSpPr txBox="1"/>
          <p:nvPr/>
        </p:nvSpPr>
        <p:spPr>
          <a:xfrm>
            <a:off x="333772" y="620688"/>
            <a:ext cx="5616624" cy="646331"/>
          </a:xfrm>
          <a:prstGeom prst="rect">
            <a:avLst/>
          </a:prstGeom>
          <a:noFill/>
        </p:spPr>
        <p:txBody>
          <a:bodyPr wrap="square" rtlCol="0">
            <a:spAutoFit/>
          </a:bodyPr>
          <a:lstStyle/>
          <a:p>
            <a:r>
              <a:rPr lang="en-US" sz="3600" dirty="0"/>
              <a:t>Power BI Dashboard</a:t>
            </a:r>
          </a:p>
        </p:txBody>
      </p:sp>
      <p:pic>
        <p:nvPicPr>
          <p:cNvPr id="4" name="Picture 3">
            <a:extLst>
              <a:ext uri="{FF2B5EF4-FFF2-40B4-BE49-F238E27FC236}">
                <a16:creationId xmlns:a16="http://schemas.microsoft.com/office/drawing/2014/main" id="{10F7E880-909D-C891-A803-1207DD0D73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772" y="1246938"/>
            <a:ext cx="11305256" cy="5400601"/>
          </a:xfrm>
          <a:prstGeom prst="rect">
            <a:avLst/>
          </a:prstGeom>
        </p:spPr>
      </p:pic>
    </p:spTree>
    <p:extLst>
      <p:ext uri="{BB962C8B-B14F-4D97-AF65-F5344CB8AC3E}">
        <p14:creationId xmlns:p14="http://schemas.microsoft.com/office/powerpoint/2010/main" val="173572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766F9B-C82C-AF55-B3AE-A2F736A57DCD}"/>
              </a:ext>
            </a:extLst>
          </p:cNvPr>
          <p:cNvSpPr txBox="1"/>
          <p:nvPr/>
        </p:nvSpPr>
        <p:spPr>
          <a:xfrm>
            <a:off x="621804" y="332656"/>
            <a:ext cx="5472608" cy="646331"/>
          </a:xfrm>
          <a:prstGeom prst="rect">
            <a:avLst/>
          </a:prstGeom>
          <a:noFill/>
        </p:spPr>
        <p:txBody>
          <a:bodyPr wrap="square" rtlCol="0">
            <a:spAutoFit/>
          </a:bodyPr>
          <a:lstStyle/>
          <a:p>
            <a:r>
              <a:rPr lang="en-US" sz="3600" dirty="0"/>
              <a:t>Tableau Dashboard</a:t>
            </a:r>
          </a:p>
        </p:txBody>
      </p:sp>
      <p:pic>
        <p:nvPicPr>
          <p:cNvPr id="5" name="Picture 4">
            <a:extLst>
              <a:ext uri="{FF2B5EF4-FFF2-40B4-BE49-F238E27FC236}">
                <a16:creationId xmlns:a16="http://schemas.microsoft.com/office/drawing/2014/main" id="{0391B74A-B5A5-478B-8B03-DDCD2B616B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776" y="978987"/>
            <a:ext cx="11449272" cy="5718854"/>
          </a:xfrm>
          <a:prstGeom prst="rect">
            <a:avLst/>
          </a:prstGeom>
        </p:spPr>
      </p:pic>
    </p:spTree>
    <p:extLst>
      <p:ext uri="{BB962C8B-B14F-4D97-AF65-F5344CB8AC3E}">
        <p14:creationId xmlns:p14="http://schemas.microsoft.com/office/powerpoint/2010/main" val="2160652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20DD96-E19D-72F9-9581-0BECF38410D6}"/>
              </a:ext>
            </a:extLst>
          </p:cNvPr>
          <p:cNvSpPr txBox="1"/>
          <p:nvPr/>
        </p:nvSpPr>
        <p:spPr>
          <a:xfrm>
            <a:off x="621804" y="297522"/>
            <a:ext cx="3888432" cy="646331"/>
          </a:xfrm>
          <a:prstGeom prst="rect">
            <a:avLst/>
          </a:prstGeom>
          <a:noFill/>
        </p:spPr>
        <p:txBody>
          <a:bodyPr wrap="square" rtlCol="0">
            <a:spAutoFit/>
          </a:bodyPr>
          <a:lstStyle/>
          <a:p>
            <a:r>
              <a:rPr lang="en-US" sz="3600" dirty="0"/>
              <a:t>SQL Queries</a:t>
            </a:r>
          </a:p>
        </p:txBody>
      </p:sp>
      <p:pic>
        <p:nvPicPr>
          <p:cNvPr id="4" name="Picture 3">
            <a:extLst>
              <a:ext uri="{FF2B5EF4-FFF2-40B4-BE49-F238E27FC236}">
                <a16:creationId xmlns:a16="http://schemas.microsoft.com/office/drawing/2014/main" id="{CEDA9C16-6510-B6A8-4E02-35B9A362F89B}"/>
              </a:ext>
            </a:extLst>
          </p:cNvPr>
          <p:cNvPicPr>
            <a:picLocks noChangeAspect="1"/>
          </p:cNvPicPr>
          <p:nvPr/>
        </p:nvPicPr>
        <p:blipFill>
          <a:blip r:embed="rId2"/>
          <a:stretch>
            <a:fillRect/>
          </a:stretch>
        </p:blipFill>
        <p:spPr>
          <a:xfrm>
            <a:off x="509175" y="1052737"/>
            <a:ext cx="7714090" cy="2016224"/>
          </a:xfrm>
          <a:prstGeom prst="rect">
            <a:avLst/>
          </a:prstGeom>
        </p:spPr>
      </p:pic>
      <p:pic>
        <p:nvPicPr>
          <p:cNvPr id="6" name="Picture 5">
            <a:extLst>
              <a:ext uri="{FF2B5EF4-FFF2-40B4-BE49-F238E27FC236}">
                <a16:creationId xmlns:a16="http://schemas.microsoft.com/office/drawing/2014/main" id="{1691EAA9-F7B0-4CC1-B926-CB8E3A1BF993}"/>
              </a:ext>
            </a:extLst>
          </p:cNvPr>
          <p:cNvPicPr>
            <a:picLocks noChangeAspect="1"/>
          </p:cNvPicPr>
          <p:nvPr/>
        </p:nvPicPr>
        <p:blipFill>
          <a:blip r:embed="rId3"/>
          <a:stretch>
            <a:fillRect/>
          </a:stretch>
        </p:blipFill>
        <p:spPr>
          <a:xfrm>
            <a:off x="4150196" y="3364703"/>
            <a:ext cx="7278116" cy="1187260"/>
          </a:xfrm>
          <a:prstGeom prst="rect">
            <a:avLst/>
          </a:prstGeom>
        </p:spPr>
      </p:pic>
      <p:pic>
        <p:nvPicPr>
          <p:cNvPr id="8" name="Picture 7">
            <a:extLst>
              <a:ext uri="{FF2B5EF4-FFF2-40B4-BE49-F238E27FC236}">
                <a16:creationId xmlns:a16="http://schemas.microsoft.com/office/drawing/2014/main" id="{FFB2D597-DA40-0CBA-EE8E-27799B4F3FBF}"/>
              </a:ext>
            </a:extLst>
          </p:cNvPr>
          <p:cNvPicPr>
            <a:picLocks noChangeAspect="1"/>
          </p:cNvPicPr>
          <p:nvPr/>
        </p:nvPicPr>
        <p:blipFill>
          <a:blip r:embed="rId4"/>
          <a:stretch>
            <a:fillRect/>
          </a:stretch>
        </p:blipFill>
        <p:spPr>
          <a:xfrm>
            <a:off x="189756" y="3356995"/>
            <a:ext cx="3840513" cy="3203483"/>
          </a:xfrm>
          <a:prstGeom prst="rect">
            <a:avLst/>
          </a:prstGeom>
        </p:spPr>
      </p:pic>
      <p:pic>
        <p:nvPicPr>
          <p:cNvPr id="10" name="Picture 9">
            <a:extLst>
              <a:ext uri="{FF2B5EF4-FFF2-40B4-BE49-F238E27FC236}">
                <a16:creationId xmlns:a16="http://schemas.microsoft.com/office/drawing/2014/main" id="{004D5577-B825-BFEE-8C44-757BFCDDCA65}"/>
              </a:ext>
            </a:extLst>
          </p:cNvPr>
          <p:cNvPicPr>
            <a:picLocks noChangeAspect="1"/>
          </p:cNvPicPr>
          <p:nvPr/>
        </p:nvPicPr>
        <p:blipFill>
          <a:blip r:embed="rId5"/>
          <a:stretch>
            <a:fillRect/>
          </a:stretch>
        </p:blipFill>
        <p:spPr>
          <a:xfrm>
            <a:off x="4222204" y="4653136"/>
            <a:ext cx="6624736" cy="1907342"/>
          </a:xfrm>
          <a:prstGeom prst="rect">
            <a:avLst/>
          </a:prstGeom>
        </p:spPr>
      </p:pic>
    </p:spTree>
    <p:extLst>
      <p:ext uri="{BB962C8B-B14F-4D97-AF65-F5344CB8AC3E}">
        <p14:creationId xmlns:p14="http://schemas.microsoft.com/office/powerpoint/2010/main" val="167406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FDC2B0-E1A8-4857-2EC7-F933660CE10C}"/>
              </a:ext>
            </a:extLst>
          </p:cNvPr>
          <p:cNvPicPr>
            <a:picLocks noChangeAspect="1"/>
          </p:cNvPicPr>
          <p:nvPr/>
        </p:nvPicPr>
        <p:blipFill>
          <a:blip r:embed="rId2"/>
          <a:stretch>
            <a:fillRect/>
          </a:stretch>
        </p:blipFill>
        <p:spPr>
          <a:xfrm>
            <a:off x="333773" y="548680"/>
            <a:ext cx="6480720" cy="4176464"/>
          </a:xfrm>
          <a:prstGeom prst="rect">
            <a:avLst/>
          </a:prstGeom>
        </p:spPr>
      </p:pic>
      <p:pic>
        <p:nvPicPr>
          <p:cNvPr id="7" name="Picture 6">
            <a:extLst>
              <a:ext uri="{FF2B5EF4-FFF2-40B4-BE49-F238E27FC236}">
                <a16:creationId xmlns:a16="http://schemas.microsoft.com/office/drawing/2014/main" id="{3A62BEEF-6BF2-5233-CD72-1C623405FD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0517" y="553142"/>
            <a:ext cx="4824535" cy="4176465"/>
          </a:xfrm>
          <a:prstGeom prst="rect">
            <a:avLst/>
          </a:prstGeom>
        </p:spPr>
      </p:pic>
    </p:spTree>
    <p:extLst>
      <p:ext uri="{BB962C8B-B14F-4D97-AF65-F5344CB8AC3E}">
        <p14:creationId xmlns:p14="http://schemas.microsoft.com/office/powerpoint/2010/main" val="754243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217BC5-FE86-A537-2C51-20D3441EEE86}"/>
              </a:ext>
            </a:extLst>
          </p:cNvPr>
          <p:cNvPicPr>
            <a:picLocks noChangeAspect="1"/>
          </p:cNvPicPr>
          <p:nvPr/>
        </p:nvPicPr>
        <p:blipFill>
          <a:blip r:embed="rId2"/>
          <a:stretch>
            <a:fillRect/>
          </a:stretch>
        </p:blipFill>
        <p:spPr>
          <a:xfrm>
            <a:off x="261764" y="188640"/>
            <a:ext cx="7981390" cy="3456384"/>
          </a:xfrm>
          <a:prstGeom prst="rect">
            <a:avLst/>
          </a:prstGeom>
        </p:spPr>
      </p:pic>
      <p:pic>
        <p:nvPicPr>
          <p:cNvPr id="5" name="Picture 4">
            <a:extLst>
              <a:ext uri="{FF2B5EF4-FFF2-40B4-BE49-F238E27FC236}">
                <a16:creationId xmlns:a16="http://schemas.microsoft.com/office/drawing/2014/main" id="{6D81900D-599B-59FD-D8D7-5EAD64725BF3}"/>
              </a:ext>
            </a:extLst>
          </p:cNvPr>
          <p:cNvPicPr>
            <a:picLocks noChangeAspect="1"/>
          </p:cNvPicPr>
          <p:nvPr/>
        </p:nvPicPr>
        <p:blipFill>
          <a:blip r:embed="rId3"/>
          <a:stretch>
            <a:fillRect/>
          </a:stretch>
        </p:blipFill>
        <p:spPr>
          <a:xfrm>
            <a:off x="3430116" y="3861048"/>
            <a:ext cx="7049484" cy="1982318"/>
          </a:xfrm>
          <a:prstGeom prst="rect">
            <a:avLst/>
          </a:prstGeom>
        </p:spPr>
      </p:pic>
    </p:spTree>
    <p:extLst>
      <p:ext uri="{BB962C8B-B14F-4D97-AF65-F5344CB8AC3E}">
        <p14:creationId xmlns:p14="http://schemas.microsoft.com/office/powerpoint/2010/main" val="2498793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C39A9C-5A54-866E-C63D-654B2D310412}"/>
              </a:ext>
            </a:extLst>
          </p:cNvPr>
          <p:cNvPicPr>
            <a:picLocks noChangeAspect="1"/>
          </p:cNvPicPr>
          <p:nvPr/>
        </p:nvPicPr>
        <p:blipFill>
          <a:blip r:embed="rId2"/>
          <a:stretch>
            <a:fillRect/>
          </a:stretch>
        </p:blipFill>
        <p:spPr>
          <a:xfrm>
            <a:off x="909836" y="548680"/>
            <a:ext cx="9126224" cy="4320480"/>
          </a:xfrm>
          <a:prstGeom prst="rect">
            <a:avLst/>
          </a:prstGeom>
        </p:spPr>
      </p:pic>
    </p:spTree>
    <p:extLst>
      <p:ext uri="{BB962C8B-B14F-4D97-AF65-F5344CB8AC3E}">
        <p14:creationId xmlns:p14="http://schemas.microsoft.com/office/powerpoint/2010/main" val="3000144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a:extLst>
              <a:ext uri="{FF2B5EF4-FFF2-40B4-BE49-F238E27FC236}">
                <a16:creationId xmlns:a16="http://schemas.microsoft.com/office/drawing/2014/main" id="{6E11C2F1-D66C-B19D-40E8-2C133CA86ACB}"/>
              </a:ext>
            </a:extLst>
          </p:cNvPr>
          <p:cNvSpPr>
            <a:spLocks noChangeArrowheads="1"/>
          </p:cNvSpPr>
          <p:nvPr/>
        </p:nvSpPr>
        <p:spPr bwMode="auto">
          <a:xfrm rot="10800000" flipV="1">
            <a:off x="1197868" y="1916832"/>
            <a:ext cx="9073008" cy="3691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200000"/>
              </a:lnSpc>
              <a:spcBef>
                <a:spcPct val="0"/>
              </a:spcBef>
              <a:spcAft>
                <a:spcPct val="0"/>
              </a:spcAft>
              <a:buClrTx/>
              <a:buSzTx/>
              <a:buFont typeface="Wingdings" panose="05000000000000000000" pitchFamily="2" charset="2"/>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Crowdfunding is a method of raising small amounts of money from a large number of people.</a:t>
            </a:r>
          </a:p>
          <a:p>
            <a:pPr marL="285750" marR="0" lvl="0" indent="-285750" algn="just" defTabSz="914400" rtl="0" eaLnBrk="0" fontAlgn="base" latinLnBrk="0" hangingPunct="0">
              <a:lnSpc>
                <a:spcPct val="200000"/>
              </a:lnSpc>
              <a:spcBef>
                <a:spcPct val="0"/>
              </a:spcBef>
              <a:spcAft>
                <a:spcPct val="0"/>
              </a:spcAft>
              <a:buClrTx/>
              <a:buSzTx/>
              <a:buFont typeface="Wingdings" panose="05000000000000000000" pitchFamily="2" charset="2"/>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It is usually done through online platforms.</a:t>
            </a:r>
          </a:p>
          <a:p>
            <a:pPr marL="285750" marR="0" lvl="0" indent="-285750" algn="just" defTabSz="914400" rtl="0" eaLnBrk="0" fontAlgn="base" latinLnBrk="0" hangingPunct="0">
              <a:lnSpc>
                <a:spcPct val="200000"/>
              </a:lnSpc>
              <a:spcBef>
                <a:spcPct val="0"/>
              </a:spcBef>
              <a:spcAft>
                <a:spcPct val="0"/>
              </a:spcAft>
              <a:buClrTx/>
              <a:buSzTx/>
              <a:buFont typeface="Wingdings" panose="05000000000000000000" pitchFamily="2" charset="2"/>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Used for funding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projects, startups, products, causes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or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emergencies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285750" marR="0" lvl="0" indent="-285750" algn="just" defTabSz="914400" rtl="0" eaLnBrk="0" fontAlgn="base" latinLnBrk="0" hangingPunct="0">
              <a:lnSpc>
                <a:spcPct val="200000"/>
              </a:lnSpc>
              <a:spcBef>
                <a:spcPct val="0"/>
              </a:spcBef>
              <a:spcAft>
                <a:spcPct val="0"/>
              </a:spcAft>
              <a:buClrTx/>
              <a:buSzTx/>
              <a:buFont typeface="Wingdings" panose="05000000000000000000" pitchFamily="2" charset="2"/>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It connects creators or fundraisers directly with supporters or backers.</a:t>
            </a:r>
          </a:p>
          <a:p>
            <a:pPr marL="285750" marR="0" lvl="0" indent="-285750" algn="just" defTabSz="914400" rtl="0" eaLnBrk="0" fontAlgn="base" latinLnBrk="0" hangingPunct="0">
              <a:lnSpc>
                <a:spcPct val="200000"/>
              </a:lnSpc>
              <a:spcBef>
                <a:spcPct val="0"/>
              </a:spcBef>
              <a:spcAft>
                <a:spcPct val="0"/>
              </a:spcAft>
              <a:buClrTx/>
              <a:buSzTx/>
              <a:buFont typeface="Wingdings" panose="05000000000000000000" pitchFamily="2" charset="2"/>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Often involves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social sharing</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reach a wider audience.</a:t>
            </a:r>
          </a:p>
        </p:txBody>
      </p:sp>
      <p:sp>
        <p:nvSpPr>
          <p:cNvPr id="9" name="TextBox 8">
            <a:extLst>
              <a:ext uri="{FF2B5EF4-FFF2-40B4-BE49-F238E27FC236}">
                <a16:creationId xmlns:a16="http://schemas.microsoft.com/office/drawing/2014/main" id="{FFC21FFF-AE75-21C7-D27C-897D3BBB67AF}"/>
              </a:ext>
            </a:extLst>
          </p:cNvPr>
          <p:cNvSpPr txBox="1"/>
          <p:nvPr/>
        </p:nvSpPr>
        <p:spPr>
          <a:xfrm>
            <a:off x="1197868" y="726104"/>
            <a:ext cx="5472608"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WHAT IS CROWDFUNDING ?</a:t>
            </a:r>
          </a:p>
        </p:txBody>
      </p:sp>
    </p:spTree>
    <p:extLst>
      <p:ext uri="{BB962C8B-B14F-4D97-AF65-F5344CB8AC3E}">
        <p14:creationId xmlns:p14="http://schemas.microsoft.com/office/powerpoint/2010/main" val="3484344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 Campaign Overview</a:t>
            </a:r>
          </a:p>
        </p:txBody>
      </p:sp>
      <p:sp>
        <p:nvSpPr>
          <p:cNvPr id="3" name="Content Placeholder 2"/>
          <p:cNvSpPr>
            <a:spLocks noGrp="1"/>
          </p:cNvSpPr>
          <p:nvPr>
            <p:ph idx="1"/>
          </p:nvPr>
        </p:nvSpPr>
        <p:spPr/>
        <p:txBody>
          <a:bodyPr/>
          <a:lstStyle/>
          <a:p>
            <a:r>
              <a:t>- Total Projects: ~366K</a:t>
            </a:r>
          </a:p>
          <a:p>
            <a:r>
              <a:t>- Total Amount Raised: $3.85B – $4.75B</a:t>
            </a:r>
          </a:p>
          <a:p>
            <a:r>
              <a:t>- Total Backers: ~45M</a:t>
            </a:r>
          </a:p>
          <a:p>
            <a:r>
              <a:t>- Average Goal: $50K | Average Raised: $13K</a:t>
            </a:r>
          </a:p>
          <a:p>
            <a:r>
              <a:t>- Success Rate: ~38.35% | Failure Rate: ~51%</a:t>
            </a:r>
          </a:p>
          <a:p>
            <a:r>
              <a:t>👉 Crowdfunding is popular but most campaigns fail – careful planning is crucial.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 Top Performing Categories</a:t>
            </a:r>
          </a:p>
        </p:txBody>
      </p:sp>
      <p:sp>
        <p:nvSpPr>
          <p:cNvPr id="3" name="Content Placeholder 2"/>
          <p:cNvSpPr>
            <a:spLocks noGrp="1"/>
          </p:cNvSpPr>
          <p:nvPr>
            <p:ph idx="1"/>
          </p:nvPr>
        </p:nvSpPr>
        <p:spPr/>
        <p:txBody>
          <a:bodyPr/>
          <a:lstStyle/>
          <a:p>
            <a:r>
              <a:t>- Highest Funding: Product Design, Tabletop Games, Video Games, Music, Documentary</a:t>
            </a:r>
          </a:p>
          <a:p>
            <a:r>
              <a:t>- Insight: Creative &amp; entertainment categories dominate</a:t>
            </a:r>
          </a:p>
          <a:p>
            <a:r>
              <a:t>👉 Focus on high-potential categories for better outcomes.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 Geographic Insights</a:t>
            </a:r>
          </a:p>
        </p:txBody>
      </p:sp>
      <p:sp>
        <p:nvSpPr>
          <p:cNvPr id="3" name="Content Placeholder 2"/>
          <p:cNvSpPr>
            <a:spLocks noGrp="1"/>
          </p:cNvSpPr>
          <p:nvPr>
            <p:ph idx="1"/>
          </p:nvPr>
        </p:nvSpPr>
        <p:spPr/>
        <p:txBody>
          <a:bodyPr/>
          <a:lstStyle/>
          <a:p>
            <a:r>
              <a:t>- Major Backers: USA, UK, Canada</a:t>
            </a:r>
          </a:p>
          <a:p>
            <a:r>
              <a:t>- Low participation: Africa, South America, parts of Asia</a:t>
            </a:r>
          </a:p>
          <a:p>
            <a:r>
              <a:t>👉 Platforms should expand to emerging regions with localization efforts.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 Trends Over Time</a:t>
            </a:r>
          </a:p>
        </p:txBody>
      </p:sp>
      <p:sp>
        <p:nvSpPr>
          <p:cNvPr id="3" name="Content Placeholder 2"/>
          <p:cNvSpPr>
            <a:spLocks noGrp="1"/>
          </p:cNvSpPr>
          <p:nvPr>
            <p:ph idx="1"/>
          </p:nvPr>
        </p:nvSpPr>
        <p:spPr/>
        <p:txBody>
          <a:bodyPr/>
          <a:lstStyle/>
          <a:p>
            <a:r>
              <a:t>- Growth peaked between 2014–2016</a:t>
            </a:r>
          </a:p>
          <a:p>
            <a:r>
              <a:t>- Decline post-2017 in both project count and funding</a:t>
            </a:r>
          </a:p>
          <a:p>
            <a:r>
              <a:t>👉 Indicates platform maturity – innovation is needed to regain growth.</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 Project Characteristics</a:t>
            </a:r>
          </a:p>
        </p:txBody>
      </p:sp>
      <p:sp>
        <p:nvSpPr>
          <p:cNvPr id="3" name="Content Placeholder 2"/>
          <p:cNvSpPr>
            <a:spLocks noGrp="1"/>
          </p:cNvSpPr>
          <p:nvPr>
            <p:ph idx="1"/>
          </p:nvPr>
        </p:nvSpPr>
        <p:spPr/>
        <p:txBody>
          <a:bodyPr/>
          <a:lstStyle/>
          <a:p>
            <a:r>
              <a:rPr dirty="0"/>
              <a:t>- Only ~10% are staff-picked</a:t>
            </a:r>
          </a:p>
          <a:p>
            <a:r>
              <a:rPr dirty="0"/>
              <a:t>- Smaller goals (1K–10K) = higher success rates</a:t>
            </a:r>
          </a:p>
          <a:p>
            <a:r>
              <a:rPr dirty="0"/>
              <a:t>👉 Use achievable goals and seek visibility support like staff picks.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 Final Strategic </a:t>
            </a:r>
            <a:r>
              <a:rPr lang="en-US" dirty="0"/>
              <a:t>Insights</a:t>
            </a:r>
            <a:endParaRPr dirty="0"/>
          </a:p>
        </p:txBody>
      </p:sp>
      <p:sp>
        <p:nvSpPr>
          <p:cNvPr id="3" name="Content Placeholder 2"/>
          <p:cNvSpPr>
            <a:spLocks noGrp="1"/>
          </p:cNvSpPr>
          <p:nvPr>
            <p:ph idx="1"/>
          </p:nvPr>
        </p:nvSpPr>
        <p:spPr/>
        <p:txBody>
          <a:bodyPr/>
          <a:lstStyle/>
          <a:p>
            <a:r>
              <a:rPr dirty="0"/>
              <a:t>- Focus on top categories (Product Design, Games)</a:t>
            </a:r>
          </a:p>
          <a:p>
            <a:r>
              <a:rPr dirty="0"/>
              <a:t>- Launch during Q2/Q3 with smaller goals</a:t>
            </a:r>
          </a:p>
          <a:p>
            <a:r>
              <a:rPr dirty="0"/>
              <a:t>- Expand platforms in underserved regions</a:t>
            </a:r>
          </a:p>
          <a:p>
            <a:r>
              <a:rPr dirty="0"/>
              <a:t>- Innovate to combat post-2016 decline</a:t>
            </a:r>
          </a:p>
          <a:p>
            <a:r>
              <a:rPr dirty="0"/>
              <a:t>- Boost visibility through staff picks and community engagement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3F668-9226-498E-C392-3E887BFB1F16}"/>
              </a:ext>
            </a:extLst>
          </p:cNvPr>
          <p:cNvSpPr>
            <a:spLocks noGrp="1"/>
          </p:cNvSpPr>
          <p:nvPr>
            <p:ph type="title"/>
          </p:nvPr>
        </p:nvSpPr>
        <p:spPr>
          <a:xfrm>
            <a:off x="1629916" y="2996952"/>
            <a:ext cx="9144001" cy="1371600"/>
          </a:xfrm>
        </p:spPr>
        <p:txBody>
          <a:bodyPr>
            <a:normAutofit/>
          </a:bodyPr>
          <a:lstStyle/>
          <a:p>
            <a:pPr algn="ctr"/>
            <a:r>
              <a:rPr lang="en-IN" sz="5400" dirty="0"/>
              <a:t>Thank You</a:t>
            </a:r>
          </a:p>
        </p:txBody>
      </p:sp>
    </p:spTree>
    <p:extLst>
      <p:ext uri="{BB962C8B-B14F-4D97-AF65-F5344CB8AC3E}">
        <p14:creationId xmlns:p14="http://schemas.microsoft.com/office/powerpoint/2010/main" val="1913629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0DD9AA1-42B6-089D-06E6-29712A328D05}"/>
              </a:ext>
            </a:extLst>
          </p:cNvPr>
          <p:cNvSpPr txBox="1"/>
          <p:nvPr/>
        </p:nvSpPr>
        <p:spPr>
          <a:xfrm>
            <a:off x="117748" y="692696"/>
            <a:ext cx="6624736" cy="1077218"/>
          </a:xfrm>
          <a:prstGeom prst="rect">
            <a:avLst/>
          </a:prstGeom>
          <a:noFill/>
        </p:spPr>
        <p:txBody>
          <a:bodyPr wrap="square" rtlCol="0">
            <a:spAutoFit/>
          </a:bodyPr>
          <a:lstStyle/>
          <a:p>
            <a:pPr algn="ctr"/>
            <a:r>
              <a:rPr lang="en-IN" sz="3600" dirty="0">
                <a:latin typeface="Times New Roman" panose="02020603050405020304" pitchFamily="18" charset="0"/>
                <a:cs typeface="Times New Roman" panose="02020603050405020304" pitchFamily="18" charset="0"/>
              </a:rPr>
              <a:t>PROJECT</a:t>
            </a:r>
            <a:r>
              <a:rPr lang="en-IN" sz="2800" dirty="0"/>
              <a:t> </a:t>
            </a:r>
            <a:r>
              <a:rPr lang="en-IN" sz="3600" dirty="0">
                <a:latin typeface="Times New Roman" panose="02020603050405020304" pitchFamily="18" charset="0"/>
                <a:cs typeface="Times New Roman" panose="02020603050405020304" pitchFamily="18" charset="0"/>
              </a:rPr>
              <a:t>OVERVIEW</a:t>
            </a:r>
            <a:endParaRPr lang="en-IN" sz="2800" dirty="0">
              <a:latin typeface="Times New Roman" panose="02020603050405020304" pitchFamily="18" charset="0"/>
              <a:cs typeface="Times New Roman" panose="02020603050405020304" pitchFamily="18" charset="0"/>
            </a:endParaRPr>
          </a:p>
          <a:p>
            <a:pPr algn="ctr"/>
            <a:endParaRPr lang="en-IN" sz="2800" dirty="0"/>
          </a:p>
        </p:txBody>
      </p:sp>
      <p:sp>
        <p:nvSpPr>
          <p:cNvPr id="7" name="TextBox 6">
            <a:extLst>
              <a:ext uri="{FF2B5EF4-FFF2-40B4-BE49-F238E27FC236}">
                <a16:creationId xmlns:a16="http://schemas.microsoft.com/office/drawing/2014/main" id="{3FE0EEAB-459B-3A9A-1B2A-619EC0B0D066}"/>
              </a:ext>
            </a:extLst>
          </p:cNvPr>
          <p:cNvSpPr txBox="1"/>
          <p:nvPr/>
        </p:nvSpPr>
        <p:spPr>
          <a:xfrm>
            <a:off x="657808" y="2060848"/>
            <a:ext cx="10873208" cy="3277820"/>
          </a:xfrm>
          <a:prstGeom prst="rect">
            <a:avLst/>
          </a:prstGeom>
          <a:noFill/>
        </p:spPr>
        <p:txBody>
          <a:bodyPr wrap="square" rtlCol="0">
            <a:spAutoFit/>
          </a:bodyPr>
          <a:lstStyle/>
          <a:p>
            <a:pPr>
              <a:lnSpc>
                <a:spcPct val="150000"/>
              </a:lnSpc>
            </a:pPr>
            <a:r>
              <a:rPr lang="en-US" b="1" dirty="0">
                <a:latin typeface="Times New Roman" panose="02020603050405020304" pitchFamily="18" charset="0"/>
                <a:cs typeface="Times New Roman" panose="02020603050405020304" pitchFamily="18" charset="0"/>
              </a:rPr>
              <a:t>Purpose</a:t>
            </a:r>
            <a:r>
              <a:rPr lang="en-US" dirty="0">
                <a:latin typeface="Times New Roman" panose="02020603050405020304" pitchFamily="18" charset="0"/>
                <a:cs typeface="Times New Roman" panose="02020603050405020304" pitchFamily="18" charset="0"/>
              </a:rPr>
              <a:t>: </a:t>
            </a:r>
          </a:p>
          <a:p>
            <a:pPr>
              <a:lnSpc>
                <a:spcPct val="150000"/>
              </a:lnSpc>
            </a:pPr>
            <a:r>
              <a:rPr lang="en-US" dirty="0">
                <a:latin typeface="Times New Roman" panose="02020603050405020304" pitchFamily="18" charset="0"/>
                <a:cs typeface="Times New Roman" panose="02020603050405020304" pitchFamily="18" charset="0"/>
              </a:rPr>
              <a:t>Analyze the crowdfunding platform data to understand trends, success rates, and key performance indicators (KPIs).</a:t>
            </a:r>
          </a:p>
          <a:p>
            <a:pPr>
              <a:lnSpc>
                <a:spcPct val="150000"/>
              </a:lnSpc>
            </a:pPr>
            <a:endParaRPr lang="en-US" dirty="0">
              <a:latin typeface="Times New Roman" panose="02020603050405020304" pitchFamily="18" charset="0"/>
              <a:cs typeface="Times New Roman" panose="02020603050405020304" pitchFamily="18" charset="0"/>
            </a:endParaRPr>
          </a:p>
          <a:p>
            <a:pPr>
              <a:lnSpc>
                <a:spcPct val="150000"/>
              </a:lnSpc>
            </a:pPr>
            <a:r>
              <a:rPr lang="en-US" b="1" dirty="0">
                <a:latin typeface="Times New Roman" panose="02020603050405020304" pitchFamily="18" charset="0"/>
                <a:cs typeface="Times New Roman" panose="02020603050405020304" pitchFamily="18" charset="0"/>
              </a:rPr>
              <a:t>Scope</a:t>
            </a:r>
            <a:r>
              <a:rPr lang="en-US" dirty="0">
                <a:latin typeface="Times New Roman" panose="02020603050405020304" pitchFamily="18" charset="0"/>
                <a:cs typeface="Times New Roman" panose="02020603050405020304" pitchFamily="18" charset="0"/>
              </a:rPr>
              <a:t>:</a:t>
            </a:r>
          </a:p>
          <a:p>
            <a:pPr lvl="1">
              <a:lnSpc>
                <a:spcPct val="150000"/>
              </a:lnSpc>
            </a:pPr>
            <a:r>
              <a:rPr lang="en-US" dirty="0">
                <a:latin typeface="Times New Roman" panose="02020603050405020304" pitchFamily="18" charset="0"/>
                <a:cs typeface="Times New Roman" panose="02020603050405020304" pitchFamily="18" charset="0"/>
              </a:rPr>
              <a:t>Analyze funding outcomes</a:t>
            </a:r>
          </a:p>
          <a:p>
            <a:pPr lvl="1">
              <a:lnSpc>
                <a:spcPct val="150000"/>
              </a:lnSpc>
            </a:pPr>
            <a:r>
              <a:rPr lang="en-US" dirty="0">
                <a:latin typeface="Times New Roman" panose="02020603050405020304" pitchFamily="18" charset="0"/>
                <a:cs typeface="Times New Roman" panose="02020603050405020304" pitchFamily="18" charset="0"/>
              </a:rPr>
              <a:t>Identify top-performing categories and locations</a:t>
            </a:r>
          </a:p>
          <a:p>
            <a:pPr lvl="1">
              <a:lnSpc>
                <a:spcPct val="150000"/>
              </a:lnSpc>
            </a:pPr>
            <a:r>
              <a:rPr lang="en-US" dirty="0">
                <a:latin typeface="Times New Roman" panose="02020603050405020304" pitchFamily="18" charset="0"/>
                <a:cs typeface="Times New Roman" panose="02020603050405020304" pitchFamily="18" charset="0"/>
              </a:rPr>
              <a:t>Evaluate project success metrics and trends over time</a:t>
            </a:r>
          </a:p>
          <a:p>
            <a:endParaRPr lang="en-IN" dirty="0"/>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84D3130-4007-B8B2-8385-851C1E5B7B9A}"/>
              </a:ext>
            </a:extLst>
          </p:cNvPr>
          <p:cNvSpPr txBox="1"/>
          <p:nvPr/>
        </p:nvSpPr>
        <p:spPr>
          <a:xfrm>
            <a:off x="621804" y="1556792"/>
            <a:ext cx="10657184" cy="4613058"/>
          </a:xfrm>
          <a:prstGeom prst="rect">
            <a:avLst/>
          </a:prstGeom>
          <a:noFill/>
        </p:spPr>
        <p:txBody>
          <a:bodyPr wrap="square" rtlCol="0">
            <a:spAutoFit/>
          </a:bodyPr>
          <a:lstStyle/>
          <a:p>
            <a:pPr marL="285750" indent="-285750">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To explore and visualize crowdfunding trends across different categories and locations.</a:t>
            </a:r>
          </a:p>
          <a:p>
            <a:pPr marL="285750" indent="-285750">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To evaluate project performance based on outcomes (successful, failed, suspended, etc.).</a:t>
            </a:r>
          </a:p>
          <a:p>
            <a:pPr marL="285750" indent="-285750">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To identify top successful projects based on:</a:t>
            </a:r>
          </a:p>
          <a:p>
            <a:pPr marL="742950" lvl="1" indent="-285750">
              <a:lnSpc>
                <a:spcPct val="150000"/>
              </a:lnSpc>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Number of backers</a:t>
            </a:r>
          </a:p>
          <a:p>
            <a:pPr marL="742950" lvl="1" indent="-285750">
              <a:lnSpc>
                <a:spcPct val="150000"/>
              </a:lnSpc>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Amount raised</a:t>
            </a:r>
          </a:p>
          <a:p>
            <a:pPr marL="285750" indent="-285750">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To compute:</a:t>
            </a:r>
          </a:p>
          <a:p>
            <a:pPr marL="742950" lvl="1" indent="-285750">
              <a:lnSpc>
                <a:spcPct val="150000"/>
              </a:lnSpc>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Percentage of successful projects overall and by various attributes</a:t>
            </a:r>
          </a:p>
          <a:p>
            <a:pPr marL="742950" lvl="1" indent="-285750">
              <a:lnSpc>
                <a:spcPct val="150000"/>
              </a:lnSpc>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Average number of days for successful funding</a:t>
            </a:r>
          </a:p>
          <a:p>
            <a:pPr marL="285750" indent="-285750">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To create a flexible, filter-enabled dashboard using interactive slicers (Year, Quarter, State).</a:t>
            </a:r>
          </a:p>
          <a:p>
            <a:pPr marL="285750" indent="-285750">
              <a:lnSpc>
                <a:spcPct val="150000"/>
              </a:lnSpc>
              <a:buFont typeface="Wingdings" panose="05000000000000000000" pitchFamily="2" charset="2"/>
              <a:buChar char="§"/>
            </a:pPr>
            <a:endParaRPr lang="en-IN" sz="20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58FE8DC5-F380-B2F0-A846-A524E8EB4179}"/>
              </a:ext>
            </a:extLst>
          </p:cNvPr>
          <p:cNvSpPr txBox="1"/>
          <p:nvPr/>
        </p:nvSpPr>
        <p:spPr>
          <a:xfrm>
            <a:off x="765820" y="548680"/>
            <a:ext cx="5040560"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PROJECT OBJECTIVES</a:t>
            </a:r>
          </a:p>
        </p:txBody>
      </p:sp>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74924A1B-DADA-6FEC-E7B2-A25AC9C7FE99}"/>
              </a:ext>
            </a:extLst>
          </p:cNvPr>
          <p:cNvSpPr txBox="1"/>
          <p:nvPr/>
        </p:nvSpPr>
        <p:spPr>
          <a:xfrm>
            <a:off x="261764" y="476672"/>
            <a:ext cx="4320480" cy="523220"/>
          </a:xfrm>
          <a:prstGeom prst="rect">
            <a:avLst/>
          </a:prstGeom>
          <a:noFill/>
        </p:spPr>
        <p:txBody>
          <a:bodyPr wrap="square" rtlCol="0">
            <a:spAutoFit/>
          </a:bodyPr>
          <a:lstStyle/>
          <a:p>
            <a:pPr algn="ctr"/>
            <a:r>
              <a:rPr lang="en-IN" sz="2800" b="1" dirty="0">
                <a:latin typeface="Times New Roman" panose="02020603050405020304" pitchFamily="18" charset="0"/>
                <a:cs typeface="Times New Roman" panose="02020603050405020304" pitchFamily="18" charset="0"/>
              </a:rPr>
              <a:t>METHODOLOGY</a:t>
            </a:r>
          </a:p>
        </p:txBody>
      </p:sp>
      <p:sp>
        <p:nvSpPr>
          <p:cNvPr id="21" name="Rectangle 6">
            <a:extLst>
              <a:ext uri="{FF2B5EF4-FFF2-40B4-BE49-F238E27FC236}">
                <a16:creationId xmlns:a16="http://schemas.microsoft.com/office/drawing/2014/main" id="{C0103A45-04AB-6AA5-7706-2FBB0233426F}"/>
              </a:ext>
            </a:extLst>
          </p:cNvPr>
          <p:cNvSpPr>
            <a:spLocks noChangeArrowheads="1"/>
          </p:cNvSpPr>
          <p:nvPr/>
        </p:nvSpPr>
        <p:spPr bwMode="auto">
          <a:xfrm>
            <a:off x="549796" y="1484784"/>
            <a:ext cx="10873208" cy="46536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Preparation</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lvl="1" eaLnBrk="0" fontAlgn="base" hangingPunct="0">
              <a:lnSpc>
                <a:spcPct val="15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Built a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Calendar Table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with key date attributes (Year, Month, Quarter, Weekday, Financial Month/Quarter).</a:t>
            </a:r>
          </a:p>
          <a:p>
            <a:pPr lvl="1" eaLnBrk="0" fontAlgn="base" hangingPunct="0">
              <a:lnSpc>
                <a:spcPct val="15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Converted Epoch time to natural date format using reference tool.</a:t>
            </a:r>
          </a:p>
          <a:p>
            <a:pPr lvl="1" eaLnBrk="0" fontAlgn="base" hangingPunct="0">
              <a:lnSpc>
                <a:spcPct val="15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Normalized goal amounts to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USD</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using a static exchange rate.</a:t>
            </a:r>
          </a:p>
          <a:p>
            <a:pPr lvl="1" eaLnBrk="0" fontAlgn="base" hangingPunct="0">
              <a:lnSpc>
                <a:spcPct val="150000"/>
              </a:lnSpc>
              <a:spcBef>
                <a:spcPct val="0"/>
              </a:spcBef>
              <a:spcAft>
                <a:spcPct val="0"/>
              </a:spcAft>
            </a:pPr>
            <a:endParaRPr lang="en-US" altLang="en-US" sz="2000" dirty="0">
              <a:latin typeface="Times New Roman" panose="02020603050405020304" pitchFamily="18" charset="0"/>
              <a:cs typeface="Times New Roman" panose="02020603050405020304" pitchFamily="18" charset="0"/>
            </a:endParaRPr>
          </a:p>
          <a:p>
            <a:pPr marL="342900" indent="-342900">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Data Modeling</a:t>
            </a:r>
            <a:endParaRPr lang="en-US" sz="2000"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Integrated and cleaned multiple Excel data sources.</a:t>
            </a:r>
          </a:p>
          <a:p>
            <a:pPr marL="800100" lvl="1"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Created relational data model linking Projects, Dates, and Metrics tables.</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0698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D9A3829-74FC-5773-A9FF-62DC0955163B}"/>
              </a:ext>
            </a:extLst>
          </p:cNvPr>
          <p:cNvSpPr txBox="1"/>
          <p:nvPr/>
        </p:nvSpPr>
        <p:spPr>
          <a:xfrm>
            <a:off x="801824" y="1052736"/>
            <a:ext cx="10585176" cy="4524315"/>
          </a:xfrm>
          <a:prstGeom prst="rect">
            <a:avLst/>
          </a:prstGeom>
          <a:noFill/>
        </p:spPr>
        <p:txBody>
          <a:bodyPr wrap="square" rtlCol="0">
            <a:spAutoFit/>
          </a:bodyPr>
          <a:lstStyle/>
          <a:p>
            <a:pPr marL="342900" indent="-342900">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KPI Calculations</a:t>
            </a:r>
            <a:endParaRPr lang="en-US" sz="2000" dirty="0">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Aggregated key metrics:</a:t>
            </a:r>
          </a:p>
          <a:p>
            <a:pPr marL="800100" lvl="1"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Total projects by category, location, outcome</a:t>
            </a:r>
          </a:p>
          <a:p>
            <a:pPr marL="800100" lvl="1"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Successful projects: amount raised, number of backers, average funding days</a:t>
            </a:r>
          </a:p>
          <a:p>
            <a:pPr lvl="1">
              <a:lnSpc>
                <a:spcPct val="150000"/>
              </a:lnSpc>
            </a:pPr>
            <a:endParaRPr lang="en-US" sz="2000" dirty="0">
              <a:latin typeface="Times New Roman" panose="02020603050405020304" pitchFamily="18" charset="0"/>
              <a:cs typeface="Times New Roman" panose="02020603050405020304" pitchFamily="18" charset="0"/>
            </a:endParaRPr>
          </a:p>
          <a:p>
            <a:pPr marL="342900" indent="-342900">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Dashboard Design</a:t>
            </a:r>
            <a:endParaRPr lang="en-US" sz="2000" dirty="0">
              <a:latin typeface="Times New Roman" panose="02020603050405020304" pitchFamily="18" charset="0"/>
              <a:cs typeface="Times New Roman" panose="02020603050405020304" pitchFamily="18" charset="0"/>
            </a:endParaRPr>
          </a:p>
          <a:p>
            <a:pPr marL="800100" lvl="1"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Built interactive visuals using pie charts, bar charts, and line graphs.</a:t>
            </a:r>
          </a:p>
          <a:p>
            <a:pPr marL="800100" lvl="1"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Used filters and slicers (Year, Quarter, State) for dynamic exploration.</a:t>
            </a:r>
          </a:p>
          <a:p>
            <a:pPr lvl="1" eaLnBrk="0" fontAlgn="base" hangingPunct="0">
              <a:lnSpc>
                <a:spcPct val="150000"/>
              </a:lnSpc>
              <a:spcBef>
                <a:spcPct val="0"/>
              </a:spcBef>
              <a:spcAft>
                <a:spcPct val="0"/>
              </a:spcAft>
            </a:pPr>
            <a:endParaRPr lang="en-US" altLang="en-US" sz="20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6223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11DAB-1A1E-8E93-C7E0-C7B8DAC9B434}"/>
              </a:ext>
            </a:extLst>
          </p:cNvPr>
          <p:cNvSpPr>
            <a:spLocks noGrp="1"/>
          </p:cNvSpPr>
          <p:nvPr>
            <p:ph type="title"/>
          </p:nvPr>
        </p:nvSpPr>
        <p:spPr>
          <a:xfrm>
            <a:off x="261765" y="381000"/>
            <a:ext cx="10404650" cy="815752"/>
          </a:xfrm>
        </p:spPr>
        <p:txBody>
          <a:bodyPr/>
          <a:lstStyle/>
          <a:p>
            <a:pPr algn="ctr">
              <a:lnSpc>
                <a:spcPct val="100000"/>
              </a:lnSpc>
            </a:pPr>
            <a:r>
              <a:rPr lang="en-US" dirty="0"/>
              <a:t>Success Rate Trends by Year, Quarter &amp; Month</a:t>
            </a:r>
            <a:endParaRPr lang="en-IN" dirty="0"/>
          </a:p>
        </p:txBody>
      </p:sp>
      <p:pic>
        <p:nvPicPr>
          <p:cNvPr id="5" name="Content Placeholder 4">
            <a:extLst>
              <a:ext uri="{FF2B5EF4-FFF2-40B4-BE49-F238E27FC236}">
                <a16:creationId xmlns:a16="http://schemas.microsoft.com/office/drawing/2014/main" id="{2F313B99-476E-2A8D-2E91-4D6429BA1F76}"/>
              </a:ext>
            </a:extLst>
          </p:cNvPr>
          <p:cNvPicPr>
            <a:picLocks noGrp="1" noChangeAspect="1"/>
          </p:cNvPicPr>
          <p:nvPr>
            <p:ph idx="1"/>
          </p:nvPr>
        </p:nvPicPr>
        <p:blipFill>
          <a:blip r:embed="rId2"/>
          <a:stretch>
            <a:fillRect/>
          </a:stretch>
        </p:blipFill>
        <p:spPr>
          <a:xfrm>
            <a:off x="333772" y="1340768"/>
            <a:ext cx="5028859" cy="2088232"/>
          </a:xfrm>
          <a:prstGeom prst="rect">
            <a:avLst/>
          </a:prstGeom>
        </p:spPr>
      </p:pic>
      <p:pic>
        <p:nvPicPr>
          <p:cNvPr id="7" name="Picture 6">
            <a:extLst>
              <a:ext uri="{FF2B5EF4-FFF2-40B4-BE49-F238E27FC236}">
                <a16:creationId xmlns:a16="http://schemas.microsoft.com/office/drawing/2014/main" id="{BE272825-A748-AC58-B80A-A3EF8BDF18CA}"/>
              </a:ext>
            </a:extLst>
          </p:cNvPr>
          <p:cNvPicPr>
            <a:picLocks noChangeAspect="1"/>
          </p:cNvPicPr>
          <p:nvPr/>
        </p:nvPicPr>
        <p:blipFill>
          <a:blip r:embed="rId3"/>
          <a:stretch>
            <a:fillRect/>
          </a:stretch>
        </p:blipFill>
        <p:spPr>
          <a:xfrm>
            <a:off x="7462564" y="2996952"/>
            <a:ext cx="4302730" cy="2088232"/>
          </a:xfrm>
          <a:prstGeom prst="rect">
            <a:avLst/>
          </a:prstGeom>
        </p:spPr>
      </p:pic>
      <p:pic>
        <p:nvPicPr>
          <p:cNvPr id="9" name="Picture 8">
            <a:extLst>
              <a:ext uri="{FF2B5EF4-FFF2-40B4-BE49-F238E27FC236}">
                <a16:creationId xmlns:a16="http://schemas.microsoft.com/office/drawing/2014/main" id="{1D91EE41-9574-4F74-BDC4-EF2C4B2D4486}"/>
              </a:ext>
            </a:extLst>
          </p:cNvPr>
          <p:cNvPicPr>
            <a:picLocks noChangeAspect="1"/>
          </p:cNvPicPr>
          <p:nvPr/>
        </p:nvPicPr>
        <p:blipFill>
          <a:blip r:embed="rId4"/>
          <a:stretch>
            <a:fillRect/>
          </a:stretch>
        </p:blipFill>
        <p:spPr>
          <a:xfrm>
            <a:off x="261765" y="4869160"/>
            <a:ext cx="5028859" cy="1895872"/>
          </a:xfrm>
          <a:prstGeom prst="rect">
            <a:avLst/>
          </a:prstGeom>
        </p:spPr>
      </p:pic>
      <p:sp>
        <p:nvSpPr>
          <p:cNvPr id="10" name="Title 1">
            <a:extLst>
              <a:ext uri="{FF2B5EF4-FFF2-40B4-BE49-F238E27FC236}">
                <a16:creationId xmlns:a16="http://schemas.microsoft.com/office/drawing/2014/main" id="{61F8626D-3795-95D3-E9C6-5E83C01B30BD}"/>
              </a:ext>
            </a:extLst>
          </p:cNvPr>
          <p:cNvSpPr txBox="1">
            <a:spLocks/>
          </p:cNvSpPr>
          <p:nvPr/>
        </p:nvSpPr>
        <p:spPr>
          <a:xfrm>
            <a:off x="5662364" y="1461120"/>
            <a:ext cx="6192689" cy="95976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171450" indent="-171450">
              <a:lnSpc>
                <a:spcPct val="100000"/>
              </a:lnSpc>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Yearly Trend</a:t>
            </a:r>
          </a:p>
          <a:p>
            <a:pPr>
              <a:lnSpc>
                <a:spcPct val="100000"/>
              </a:lnSpc>
            </a:pPr>
            <a:r>
              <a:rPr lang="en-US" sz="1800" dirty="0"/>
              <a:t>Success peaked during 2013–2015 with over 18K projects/year, followed by a sharp decline post-2018.</a:t>
            </a:r>
            <a:endParaRPr lang="en-IN" sz="1800" dirty="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FEC91A4A-FA3F-50E2-4C58-93E1B4735D00}"/>
              </a:ext>
            </a:extLst>
          </p:cNvPr>
          <p:cNvSpPr txBox="1">
            <a:spLocks/>
          </p:cNvSpPr>
          <p:nvPr/>
        </p:nvSpPr>
        <p:spPr>
          <a:xfrm>
            <a:off x="333771" y="3621360"/>
            <a:ext cx="6192689" cy="95976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171450" indent="-171450">
              <a:lnSpc>
                <a:spcPct val="100000"/>
              </a:lnSpc>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Quarter Trend</a:t>
            </a:r>
          </a:p>
          <a:p>
            <a:pPr>
              <a:lnSpc>
                <a:spcPct val="100000"/>
              </a:lnSpc>
            </a:pPr>
            <a:r>
              <a:rPr lang="en-US" sz="1800" dirty="0"/>
              <a:t>Q1 has the highest success, Q4 is the lowest, suggesting early-year launches perform better.</a:t>
            </a:r>
            <a:endParaRPr lang="en-IN" sz="1800" dirty="0">
              <a:latin typeface="Times New Roman" panose="02020603050405020304" pitchFamily="18" charset="0"/>
              <a:cs typeface="Times New Roman" panose="02020603050405020304" pitchFamily="18" charset="0"/>
            </a:endParaRPr>
          </a:p>
        </p:txBody>
      </p:sp>
      <p:sp>
        <p:nvSpPr>
          <p:cNvPr id="13" name="Title 1">
            <a:extLst>
              <a:ext uri="{FF2B5EF4-FFF2-40B4-BE49-F238E27FC236}">
                <a16:creationId xmlns:a16="http://schemas.microsoft.com/office/drawing/2014/main" id="{58B78860-8C96-5037-FE8D-63D6253B221F}"/>
              </a:ext>
            </a:extLst>
          </p:cNvPr>
          <p:cNvSpPr txBox="1">
            <a:spLocks/>
          </p:cNvSpPr>
          <p:nvPr/>
        </p:nvSpPr>
        <p:spPr>
          <a:xfrm>
            <a:off x="5590355" y="5493568"/>
            <a:ext cx="6192689" cy="95976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171450" indent="-171450">
              <a:lnSpc>
                <a:spcPct val="100000"/>
              </a:lnSpc>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Monthly Trend</a:t>
            </a:r>
          </a:p>
          <a:p>
            <a:pPr>
              <a:lnSpc>
                <a:spcPct val="100000"/>
              </a:lnSpc>
            </a:pPr>
            <a:r>
              <a:rPr lang="en-US" sz="1800" dirty="0"/>
              <a:t>March and May show strong performance; December drops, likely due to holidays.</a:t>
            </a:r>
          </a:p>
          <a:p>
            <a:pPr>
              <a:lnSpc>
                <a:spcPct val="100000"/>
              </a:lnSpc>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3640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81B8C-719A-EB27-78EF-DE47D3D264E8}"/>
              </a:ext>
            </a:extLst>
          </p:cNvPr>
          <p:cNvSpPr>
            <a:spLocks noGrp="1"/>
          </p:cNvSpPr>
          <p:nvPr>
            <p:ph type="title"/>
          </p:nvPr>
        </p:nvSpPr>
        <p:spPr>
          <a:xfrm>
            <a:off x="189756" y="276964"/>
            <a:ext cx="11809311" cy="576064"/>
          </a:xfrm>
        </p:spPr>
        <p:txBody>
          <a:bodyPr>
            <a:noAutofit/>
          </a:bodyPr>
          <a:lstStyle/>
          <a:p>
            <a:r>
              <a:rPr lang="en-US" dirty="0"/>
              <a:t>Category-wise Performance: Volume, Success &amp; Funding</a:t>
            </a:r>
            <a:endParaRPr lang="en-IN" dirty="0"/>
          </a:p>
        </p:txBody>
      </p:sp>
      <p:pic>
        <p:nvPicPr>
          <p:cNvPr id="5" name="Content Placeholder 4">
            <a:extLst>
              <a:ext uri="{FF2B5EF4-FFF2-40B4-BE49-F238E27FC236}">
                <a16:creationId xmlns:a16="http://schemas.microsoft.com/office/drawing/2014/main" id="{C01DDE8E-2F47-92F7-1CF0-43EE55302D48}"/>
              </a:ext>
            </a:extLst>
          </p:cNvPr>
          <p:cNvPicPr>
            <a:picLocks noGrp="1" noChangeAspect="1"/>
          </p:cNvPicPr>
          <p:nvPr>
            <p:ph idx="1"/>
          </p:nvPr>
        </p:nvPicPr>
        <p:blipFill>
          <a:blip r:embed="rId2"/>
          <a:stretch>
            <a:fillRect/>
          </a:stretch>
        </p:blipFill>
        <p:spPr>
          <a:xfrm>
            <a:off x="333772" y="1213066"/>
            <a:ext cx="4953429" cy="1999910"/>
          </a:xfrm>
          <a:prstGeom prst="rect">
            <a:avLst/>
          </a:prstGeom>
        </p:spPr>
      </p:pic>
      <p:pic>
        <p:nvPicPr>
          <p:cNvPr id="7" name="Picture 6">
            <a:extLst>
              <a:ext uri="{FF2B5EF4-FFF2-40B4-BE49-F238E27FC236}">
                <a16:creationId xmlns:a16="http://schemas.microsoft.com/office/drawing/2014/main" id="{452FCCD0-3BBB-F086-BAA4-ABCC03DF60DF}"/>
              </a:ext>
            </a:extLst>
          </p:cNvPr>
          <p:cNvPicPr>
            <a:picLocks noChangeAspect="1"/>
          </p:cNvPicPr>
          <p:nvPr/>
        </p:nvPicPr>
        <p:blipFill>
          <a:blip r:embed="rId3"/>
          <a:stretch>
            <a:fillRect/>
          </a:stretch>
        </p:blipFill>
        <p:spPr>
          <a:xfrm>
            <a:off x="333772" y="4869160"/>
            <a:ext cx="4953429" cy="1889519"/>
          </a:xfrm>
          <a:prstGeom prst="rect">
            <a:avLst/>
          </a:prstGeom>
        </p:spPr>
      </p:pic>
      <p:pic>
        <p:nvPicPr>
          <p:cNvPr id="9" name="Picture 8">
            <a:extLst>
              <a:ext uri="{FF2B5EF4-FFF2-40B4-BE49-F238E27FC236}">
                <a16:creationId xmlns:a16="http://schemas.microsoft.com/office/drawing/2014/main" id="{A7D408EC-7429-083C-9E65-70332D262216}"/>
              </a:ext>
            </a:extLst>
          </p:cNvPr>
          <p:cNvPicPr>
            <a:picLocks noChangeAspect="1"/>
          </p:cNvPicPr>
          <p:nvPr/>
        </p:nvPicPr>
        <p:blipFill>
          <a:blip r:embed="rId4"/>
          <a:stretch>
            <a:fillRect/>
          </a:stretch>
        </p:blipFill>
        <p:spPr>
          <a:xfrm>
            <a:off x="7606580" y="2852937"/>
            <a:ext cx="4113386" cy="2304256"/>
          </a:xfrm>
          <a:prstGeom prst="rect">
            <a:avLst/>
          </a:prstGeom>
        </p:spPr>
      </p:pic>
      <p:sp>
        <p:nvSpPr>
          <p:cNvPr id="10" name="Title 1">
            <a:extLst>
              <a:ext uri="{FF2B5EF4-FFF2-40B4-BE49-F238E27FC236}">
                <a16:creationId xmlns:a16="http://schemas.microsoft.com/office/drawing/2014/main" id="{8811B7F6-A0B3-9C23-9E66-E6ED84EBFECF}"/>
              </a:ext>
            </a:extLst>
          </p:cNvPr>
          <p:cNvSpPr txBox="1">
            <a:spLocks/>
          </p:cNvSpPr>
          <p:nvPr/>
        </p:nvSpPr>
        <p:spPr>
          <a:xfrm>
            <a:off x="5374332" y="1700807"/>
            <a:ext cx="6777135" cy="100811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171450" indent="-171450">
              <a:lnSpc>
                <a:spcPct val="100000"/>
              </a:lnSpc>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Total projects by category</a:t>
            </a:r>
          </a:p>
          <a:p>
            <a:r>
              <a:rPr lang="en-US" sz="1800" i="1" dirty="0">
                <a:latin typeface="Times New Roman" panose="02020603050405020304" pitchFamily="18" charset="0"/>
                <a:cs typeface="Times New Roman" panose="02020603050405020304" pitchFamily="18" charset="0"/>
              </a:rPr>
              <a:t>Product Design</a:t>
            </a:r>
            <a:r>
              <a:rPr lang="en-US" sz="1800" dirty="0">
                <a:latin typeface="Times New Roman" panose="02020603050405020304" pitchFamily="18" charset="0"/>
                <a:cs typeface="Times New Roman" panose="02020603050405020304" pitchFamily="18" charset="0"/>
              </a:rPr>
              <a:t> has the highest number of projects, followed by </a:t>
            </a:r>
            <a:r>
              <a:rPr lang="en-US" sz="1800" i="1" dirty="0">
                <a:latin typeface="Times New Roman" panose="02020603050405020304" pitchFamily="18" charset="0"/>
                <a:cs typeface="Times New Roman" panose="02020603050405020304" pitchFamily="18" charset="0"/>
              </a:rPr>
              <a:t>Tabletop Games</a:t>
            </a:r>
            <a:r>
              <a:rPr lang="en-US" sz="1800" dirty="0">
                <a:latin typeface="Times New Roman" panose="02020603050405020304" pitchFamily="18" charset="0"/>
                <a:cs typeface="Times New Roman" panose="02020603050405020304" pitchFamily="18" charset="0"/>
              </a:rPr>
              <a:t> and </a:t>
            </a:r>
            <a:r>
              <a:rPr lang="en-US" sz="1800" i="1" dirty="0">
                <a:latin typeface="Times New Roman" panose="02020603050405020304" pitchFamily="18" charset="0"/>
                <a:cs typeface="Times New Roman" panose="02020603050405020304" pitchFamily="18" charset="0"/>
              </a:rPr>
              <a:t>Music</a:t>
            </a:r>
            <a:r>
              <a:rPr lang="en-US" sz="1800" dirty="0">
                <a:latin typeface="Times New Roman" panose="02020603050405020304" pitchFamily="18" charset="0"/>
                <a:cs typeface="Times New Roman" panose="02020603050405020304" pitchFamily="18" charset="0"/>
              </a:rPr>
              <a:t>. This shows which categories are most popular among creators.</a:t>
            </a:r>
            <a:endParaRPr lang="en-IN" sz="1800" dirty="0">
              <a:latin typeface="Times New Roman" panose="02020603050405020304" pitchFamily="18" charset="0"/>
              <a:cs typeface="Times New Roman" panose="02020603050405020304" pitchFamily="18" charset="0"/>
            </a:endParaRPr>
          </a:p>
        </p:txBody>
      </p:sp>
      <p:sp>
        <p:nvSpPr>
          <p:cNvPr id="11" name="Title 1">
            <a:extLst>
              <a:ext uri="{FF2B5EF4-FFF2-40B4-BE49-F238E27FC236}">
                <a16:creationId xmlns:a16="http://schemas.microsoft.com/office/drawing/2014/main" id="{7428B2A0-1ABF-FA93-F1C1-732BD3016F1C}"/>
              </a:ext>
            </a:extLst>
          </p:cNvPr>
          <p:cNvSpPr txBox="1">
            <a:spLocks/>
          </p:cNvSpPr>
          <p:nvPr/>
        </p:nvSpPr>
        <p:spPr>
          <a:xfrm>
            <a:off x="261764" y="3573015"/>
            <a:ext cx="6777135" cy="100811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171450" indent="-171450">
              <a:lnSpc>
                <a:spcPct val="100000"/>
              </a:lnSpc>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Sum of Pledged Amount by Category</a:t>
            </a:r>
          </a:p>
          <a:p>
            <a:pPr>
              <a:lnSpc>
                <a:spcPct val="100000"/>
              </a:lnSpc>
            </a:pPr>
            <a:r>
              <a:rPr lang="en-US" sz="1800" i="1" dirty="0">
                <a:latin typeface="Times New Roman" panose="02020603050405020304" pitchFamily="18" charset="0"/>
                <a:cs typeface="Times New Roman" panose="02020603050405020304" pitchFamily="18" charset="0"/>
              </a:rPr>
              <a:t>Product Design</a:t>
            </a:r>
            <a:r>
              <a:rPr lang="en-US" sz="1800" dirty="0">
                <a:latin typeface="Times New Roman" panose="02020603050405020304" pitchFamily="18" charset="0"/>
                <a:cs typeface="Times New Roman" panose="02020603050405020304" pitchFamily="18" charset="0"/>
              </a:rPr>
              <a:t> dominates funding, receiving nearly half of all pledged money. </a:t>
            </a:r>
            <a:r>
              <a:rPr lang="en-US" sz="1800" i="1" dirty="0">
                <a:latin typeface="Times New Roman" panose="02020603050405020304" pitchFamily="18" charset="0"/>
                <a:cs typeface="Times New Roman" panose="02020603050405020304" pitchFamily="18" charset="0"/>
              </a:rPr>
              <a:t>Tabletop</a:t>
            </a:r>
            <a:r>
              <a:rPr lang="en-US" sz="1800" dirty="0">
                <a:latin typeface="Times New Roman" panose="02020603050405020304" pitchFamily="18" charset="0"/>
                <a:cs typeface="Times New Roman" panose="02020603050405020304" pitchFamily="18" charset="0"/>
              </a:rPr>
              <a:t> and </a:t>
            </a:r>
            <a:r>
              <a:rPr lang="en-US" sz="1800" i="1" dirty="0">
                <a:latin typeface="Times New Roman" panose="02020603050405020304" pitchFamily="18" charset="0"/>
                <a:cs typeface="Times New Roman" panose="02020603050405020304" pitchFamily="18" charset="0"/>
              </a:rPr>
              <a:t>Video Games</a:t>
            </a:r>
            <a:r>
              <a:rPr lang="en-US" sz="1800" dirty="0">
                <a:latin typeface="Times New Roman" panose="02020603050405020304" pitchFamily="18" charset="0"/>
                <a:cs typeface="Times New Roman" panose="02020603050405020304" pitchFamily="18" charset="0"/>
              </a:rPr>
              <a:t> also attract significant financial support.</a:t>
            </a:r>
            <a:endParaRPr lang="en-IN" sz="1800" dirty="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DAEF897B-35C4-5120-BE78-C03014703565}"/>
              </a:ext>
            </a:extLst>
          </p:cNvPr>
          <p:cNvSpPr txBox="1">
            <a:spLocks/>
          </p:cNvSpPr>
          <p:nvPr/>
        </p:nvSpPr>
        <p:spPr>
          <a:xfrm>
            <a:off x="5446340" y="5517231"/>
            <a:ext cx="6777135" cy="100811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171450" indent="-171450">
              <a:lnSpc>
                <a:spcPct val="100000"/>
              </a:lnSpc>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 of Successful Projects by Category</a:t>
            </a:r>
          </a:p>
          <a:p>
            <a:pPr>
              <a:lnSpc>
                <a:spcPct val="100000"/>
              </a:lnSpc>
            </a:pPr>
            <a:r>
              <a:rPr lang="en-US" sz="1800" dirty="0">
                <a:latin typeface="Times New Roman" panose="02020603050405020304" pitchFamily="18" charset="0"/>
                <a:cs typeface="Times New Roman" panose="02020603050405020304" pitchFamily="18" charset="0"/>
              </a:rPr>
              <a:t>Smaller categories like </a:t>
            </a:r>
            <a:r>
              <a:rPr lang="en-US" sz="1800" i="1" dirty="0">
                <a:latin typeface="Times New Roman" panose="02020603050405020304" pitchFamily="18" charset="0"/>
                <a:cs typeface="Times New Roman" panose="02020603050405020304" pitchFamily="18" charset="0"/>
              </a:rPr>
              <a:t>Chiptune</a:t>
            </a:r>
            <a:r>
              <a:rPr lang="en-US" sz="1800" dirty="0">
                <a:latin typeface="Times New Roman" panose="02020603050405020304" pitchFamily="18" charset="0"/>
                <a:cs typeface="Times New Roman" panose="02020603050405020304" pitchFamily="18" charset="0"/>
              </a:rPr>
              <a:t> and </a:t>
            </a:r>
            <a:r>
              <a:rPr lang="en-US" sz="1800" i="1" dirty="0">
                <a:latin typeface="Times New Roman" panose="02020603050405020304" pitchFamily="18" charset="0"/>
                <a:cs typeface="Times New Roman" panose="02020603050405020304" pitchFamily="18" charset="0"/>
              </a:rPr>
              <a:t>Residencies</a:t>
            </a:r>
            <a:r>
              <a:rPr lang="en-US" sz="1800" dirty="0">
                <a:latin typeface="Times New Roman" panose="02020603050405020304" pitchFamily="18" charset="0"/>
                <a:cs typeface="Times New Roman" panose="02020603050405020304" pitchFamily="18" charset="0"/>
              </a:rPr>
              <a:t> have the highest success rates. This suggests that niche areas often perform better despite fewer projects</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3240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C855-70C0-158A-AFF7-522F94373E89}"/>
              </a:ext>
            </a:extLst>
          </p:cNvPr>
          <p:cNvSpPr>
            <a:spLocks noGrp="1"/>
          </p:cNvSpPr>
          <p:nvPr>
            <p:ph type="title"/>
          </p:nvPr>
        </p:nvSpPr>
        <p:spPr>
          <a:xfrm>
            <a:off x="1522413" y="381000"/>
            <a:ext cx="9144001" cy="730406"/>
          </a:xfrm>
        </p:spPr>
        <p:txBody>
          <a:bodyPr/>
          <a:lstStyle/>
          <a:p>
            <a:pPr algn="ctr"/>
            <a:r>
              <a:rPr lang="en-IN" dirty="0"/>
              <a:t>Crowdfunding Project Outcomes</a:t>
            </a:r>
          </a:p>
        </p:txBody>
      </p:sp>
      <p:sp>
        <p:nvSpPr>
          <p:cNvPr id="11" name="Rectangle 7">
            <a:extLst>
              <a:ext uri="{FF2B5EF4-FFF2-40B4-BE49-F238E27FC236}">
                <a16:creationId xmlns:a16="http://schemas.microsoft.com/office/drawing/2014/main" id="{95DCCF60-C7D6-E68E-0B6E-BD1F9E5BAD81}"/>
              </a:ext>
            </a:extLst>
          </p:cNvPr>
          <p:cNvSpPr>
            <a:spLocks noGrp="1" noChangeArrowheads="1"/>
          </p:cNvSpPr>
          <p:nvPr>
            <p:ph idx="1"/>
          </p:nvPr>
        </p:nvSpPr>
        <p:spPr bwMode="auto">
          <a:xfrm>
            <a:off x="1053852" y="4149080"/>
            <a:ext cx="9297482"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total of over 3 lakh projects were launched.</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Only 37% of projects were successful.</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failure rate is the highest, with 1.73 lakh projects failing to meet their funding goals.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30K+ projects were canceled before completion showing challenges in campaign sustainability.</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small number are still live or suspended, and very few were purged.</a:t>
            </a:r>
          </a:p>
        </p:txBody>
      </p:sp>
      <p:pic>
        <p:nvPicPr>
          <p:cNvPr id="13" name="Picture 12">
            <a:extLst>
              <a:ext uri="{FF2B5EF4-FFF2-40B4-BE49-F238E27FC236}">
                <a16:creationId xmlns:a16="http://schemas.microsoft.com/office/drawing/2014/main" id="{7A41AE65-8F03-1596-615B-E533D22BDB00}"/>
              </a:ext>
            </a:extLst>
          </p:cNvPr>
          <p:cNvPicPr>
            <a:picLocks noChangeAspect="1"/>
          </p:cNvPicPr>
          <p:nvPr/>
        </p:nvPicPr>
        <p:blipFill>
          <a:blip r:embed="rId2"/>
          <a:stretch>
            <a:fillRect/>
          </a:stretch>
        </p:blipFill>
        <p:spPr>
          <a:xfrm>
            <a:off x="3790156" y="1442008"/>
            <a:ext cx="4163697" cy="2419039"/>
          </a:xfrm>
          <a:prstGeom prst="rect">
            <a:avLst/>
          </a:prstGeom>
        </p:spPr>
      </p:pic>
    </p:spTree>
    <p:extLst>
      <p:ext uri="{BB962C8B-B14F-4D97-AF65-F5344CB8AC3E}">
        <p14:creationId xmlns:p14="http://schemas.microsoft.com/office/powerpoint/2010/main" val="2568798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173</TotalTime>
  <Words>921</Words>
  <Application>Microsoft Office PowerPoint</Application>
  <PresentationFormat>Custom</PresentationFormat>
  <Paragraphs>118</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Algerian</vt:lpstr>
      <vt:lpstr>Arial</vt:lpstr>
      <vt:lpstr>Corbel</vt:lpstr>
      <vt:lpstr>Times New Roman</vt:lpstr>
      <vt:lpstr>Wingdings</vt:lpstr>
      <vt:lpstr>Digital Blue Tunnel 16x9</vt:lpstr>
      <vt:lpstr>PowerPoint Presentation</vt:lpstr>
      <vt:lpstr>PowerPoint Presentation</vt:lpstr>
      <vt:lpstr>PowerPoint Presentation</vt:lpstr>
      <vt:lpstr>PowerPoint Presentation</vt:lpstr>
      <vt:lpstr>PowerPoint Presentation</vt:lpstr>
      <vt:lpstr>PowerPoint Presentation</vt:lpstr>
      <vt:lpstr>Success Rate Trends by Year, Quarter &amp; Month</vt:lpstr>
      <vt:lpstr>Category-wise Performance: Volume, Success &amp; Funding</vt:lpstr>
      <vt:lpstr>Crowdfunding Project Outcomes</vt:lpstr>
      <vt:lpstr>Top 6 Successful Projects by Amount Raised</vt:lpstr>
      <vt:lpstr>Geographic Distribution of Projects</vt:lpstr>
      <vt:lpstr>Crowdfunding Dashboard: Strategic Insights</vt:lpstr>
      <vt:lpstr>Excel Dashboard</vt:lpstr>
      <vt:lpstr>PowerPoint Presentation</vt:lpstr>
      <vt:lpstr>PowerPoint Presentation</vt:lpstr>
      <vt:lpstr>PowerPoint Presentation</vt:lpstr>
      <vt:lpstr>PowerPoint Presentation</vt:lpstr>
      <vt:lpstr>PowerPoint Presentation</vt:lpstr>
      <vt:lpstr>PowerPoint Presentation</vt:lpstr>
      <vt:lpstr> Campaign Overview</vt:lpstr>
      <vt:lpstr> Top Performing Categories</vt:lpstr>
      <vt:lpstr> Geographic Insights</vt:lpstr>
      <vt:lpstr> Trends Over Time</vt:lpstr>
      <vt:lpstr> Project Characteristics</vt:lpstr>
      <vt:lpstr> Final Strategic Insights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 dp</dc:creator>
  <cp:lastModifiedBy>Admin</cp:lastModifiedBy>
  <cp:revision>7</cp:revision>
  <dcterms:created xsi:type="dcterms:W3CDTF">2025-08-04T07:27:16Z</dcterms:created>
  <dcterms:modified xsi:type="dcterms:W3CDTF">2025-09-20T06:49:30Z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